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1" r:id="rId29"/>
    <p:sldId id="282" r:id="rId30"/>
    <p:sldId id="283" r:id="rId31"/>
    <p:sldId id="284" r:id="rId32"/>
    <p:sldId id="285" r:id="rId3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9B2DE8-0B91-4684-A90F-6DCDA46261EF}">
  <a:tblStyle styleId="{F69B2DE8-0B91-4684-A90F-6DCDA46261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customXml" Target="../customXml/item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7bf768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a7bf768f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a7bf768f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a7bf768f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a7bf768f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a7bf768f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a7bf768f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a7bf768f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a7bf768f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a7bf768f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a9abfa1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a9abfa1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a7bf768f2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a7bf768f2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a9abfa15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a9abfa15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a9abfa15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a9abfa15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7b4adcc4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7b4adcc4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b4adcc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7b4adcc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b4adcc4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7b4adcc4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b4adcc4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7b4adcc4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221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7b4adcc4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7b4adcc4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5ea8469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5ea8469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a7bf768f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a7bf768f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a7bf768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a7bf768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a7bf768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a7bf768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a7bf768f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a7bf768f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7bf768f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7bf768f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a7bf768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a7bf768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MAGNETIC FORCES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magnetic forces using familiar objects.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 amt="37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UNBALANCED FORCE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UNEQUAL FORCES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CONTACT FORCES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NON-CONTACT FORCES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NO 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FRICTION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>
                <a:solidFill>
                  <a:srgbClr val="0B5394"/>
                </a:solidFill>
              </a:rPr>
              <a:t>RESISTING FORCE DURING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AIR RESISTANCE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>
                <a:solidFill>
                  <a:srgbClr val="0B5394"/>
                </a:solidFill>
              </a:rPr>
              <a:t>RESISTING FORCE WHEN OBJECT IN THE AIR.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Are these forces balanced or unbalanced?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3.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4.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4440604" y="1393284"/>
            <a:ext cx="6420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7"/>
          <p:cNvSpPr/>
          <p:nvPr/>
        </p:nvSpPr>
        <p:spPr>
          <a:xfrm rot="10800000">
            <a:off x="1470345" y="1393287"/>
            <a:ext cx="13899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487" y="1134975"/>
            <a:ext cx="997899" cy="9714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/>
          <p:nvPr/>
        </p:nvSpPr>
        <p:spPr>
          <a:xfrm>
            <a:off x="5082609" y="2342775"/>
            <a:ext cx="32724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7"/>
          <p:cNvSpPr/>
          <p:nvPr/>
        </p:nvSpPr>
        <p:spPr>
          <a:xfrm rot="10800000">
            <a:off x="1409495" y="2342787"/>
            <a:ext cx="13899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388" y="2141663"/>
            <a:ext cx="2421200" cy="7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400" y="3033975"/>
            <a:ext cx="1895423" cy="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/>
          <p:nvPr/>
        </p:nvSpPr>
        <p:spPr>
          <a:xfrm rot="10800000">
            <a:off x="1831598" y="3292275"/>
            <a:ext cx="9678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/>
          <p:nvPr/>
        </p:nvSpPr>
        <p:spPr>
          <a:xfrm rot="10800000" flipH="1">
            <a:off x="4664450" y="3292275"/>
            <a:ext cx="9807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9813" y="4141050"/>
            <a:ext cx="827975" cy="8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/>
          <p:nvPr/>
        </p:nvSpPr>
        <p:spPr>
          <a:xfrm rot="10800000">
            <a:off x="2134548" y="4327638"/>
            <a:ext cx="9678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7"/>
          <p:cNvSpPr/>
          <p:nvPr/>
        </p:nvSpPr>
        <p:spPr>
          <a:xfrm rot="10800000" flipH="1">
            <a:off x="4285274" y="4327650"/>
            <a:ext cx="2263200" cy="4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6137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Calculate the net force from the diagram below.</a:t>
            </a:r>
            <a:endParaRPr sz="2400"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497050"/>
            <a:ext cx="3006652" cy="297469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/>
          <p:nvPr/>
        </p:nvSpPr>
        <p:spPr>
          <a:xfrm>
            <a:off x="764175" y="2432150"/>
            <a:ext cx="1844400" cy="749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15N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8"/>
          <p:cNvSpPr/>
          <p:nvPr/>
        </p:nvSpPr>
        <p:spPr>
          <a:xfrm>
            <a:off x="6313325" y="2432150"/>
            <a:ext cx="2614200" cy="7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45N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8588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What is the net force of the falcon in the diagram</a:t>
            </a:r>
            <a:r>
              <a:rPr lang="en-GB" sz="2400"/>
              <a:t>?</a:t>
            </a:r>
            <a:endParaRPr sz="2400"/>
          </a:p>
        </p:txBody>
      </p:sp>
      <p:sp>
        <p:nvSpPr>
          <p:cNvPr id="239" name="Google Shape;239;p39"/>
          <p:cNvSpPr/>
          <p:nvPr/>
        </p:nvSpPr>
        <p:spPr>
          <a:xfrm rot="-5400000">
            <a:off x="1595181" y="1214273"/>
            <a:ext cx="754500" cy="45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9"/>
          <p:cNvSpPr/>
          <p:nvPr/>
        </p:nvSpPr>
        <p:spPr>
          <a:xfrm rot="5398699">
            <a:off x="1267265" y="4096500"/>
            <a:ext cx="1584900" cy="50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9"/>
          <p:cNvSpPr txBox="1"/>
          <p:nvPr/>
        </p:nvSpPr>
        <p:spPr>
          <a:xfrm>
            <a:off x="2425027" y="1146787"/>
            <a:ext cx="1309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150N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34766">
            <a:off x="1416788" y="1590623"/>
            <a:ext cx="1494219" cy="232753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2314577" y="3873712"/>
            <a:ext cx="1309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450N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63033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What is the net force in the diagram</a:t>
            </a:r>
            <a:r>
              <a:rPr lang="en-GB" sz="2400"/>
              <a:t>?</a:t>
            </a:r>
            <a:endParaRPr sz="2400"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53" y="2453526"/>
            <a:ext cx="3355516" cy="102034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/>
          <p:nvPr/>
        </p:nvSpPr>
        <p:spPr>
          <a:xfrm>
            <a:off x="6512950" y="2766075"/>
            <a:ext cx="888600" cy="59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0"/>
          <p:cNvSpPr/>
          <p:nvPr/>
        </p:nvSpPr>
        <p:spPr>
          <a:xfrm>
            <a:off x="539450" y="2749425"/>
            <a:ext cx="2164200" cy="628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500N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body" idx="1"/>
          </p:nvPr>
        </p:nvSpPr>
        <p:spPr>
          <a:xfrm>
            <a:off x="460050" y="523200"/>
            <a:ext cx="83409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Use arrows to show an unbalanced force on the parachuter accelerating down.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124" y="1878226"/>
            <a:ext cx="2348375" cy="26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/>
          <p:nvPr/>
        </p:nvSpPr>
        <p:spPr>
          <a:xfrm>
            <a:off x="2545775" y="2571750"/>
            <a:ext cx="1350900" cy="154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63183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magnetic forces.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use examples to describe magnetic forces.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label a magnet with the magnetic poles.</a:t>
            </a:r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explain₁ magnetic₂ forces using familiar objects.</a:t>
            </a:r>
            <a:endParaRPr/>
          </a:p>
        </p:txBody>
      </p:sp>
      <p:graphicFrame>
        <p:nvGraphicFramePr>
          <p:cNvPr id="265" name="Google Shape;265;p42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6" name="Google Shape;266;p4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" name="Google Shape;267;p4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8" name="Google Shape;268;p42"/>
          <p:cNvGraphicFramePr/>
          <p:nvPr/>
        </p:nvGraphicFramePr>
        <p:xfrm>
          <a:off x="6693450" y="28157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describe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property of magnets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body" idx="2"/>
          </p:nvPr>
        </p:nvSpPr>
        <p:spPr>
          <a:xfrm>
            <a:off x="417475" y="696825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Some forces are able to affect something from a distance.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</a:rPr>
              <a:t>Non-contact forces</a:t>
            </a:r>
            <a:r>
              <a:rPr lang="en-GB" dirty="0">
                <a:solidFill>
                  <a:schemeClr val="dk1"/>
                </a:solidFill>
              </a:rPr>
              <a:t> are forces when the two interacting objects are </a:t>
            </a:r>
            <a:r>
              <a:rPr lang="en-GB" b="1" u="sng" dirty="0">
                <a:solidFill>
                  <a:schemeClr val="dk1"/>
                </a:solidFill>
              </a:rPr>
              <a:t>not</a:t>
            </a:r>
            <a:r>
              <a:rPr lang="en-GB" dirty="0">
                <a:solidFill>
                  <a:schemeClr val="dk1"/>
                </a:solidFill>
              </a:rPr>
              <a:t> in physical contact.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What are some non-contact forces you know?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4" name="Google Shape;274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magnetic forces using familiar objects.</a:t>
            </a:r>
            <a:endParaRPr/>
          </a:p>
        </p:txBody>
      </p:sp>
      <p:graphicFrame>
        <p:nvGraphicFramePr>
          <p:cNvPr id="275" name="Google Shape;275;p43"/>
          <p:cNvGraphicFramePr/>
          <p:nvPr>
            <p:extLst>
              <p:ext uri="{D42A27DB-BD31-4B8C-83A1-F6EECF244321}">
                <p14:modId xmlns:p14="http://schemas.microsoft.com/office/powerpoint/2010/main" val="1540524615"/>
              </p:ext>
            </p:extLst>
          </p:nvPr>
        </p:nvGraphicFramePr>
        <p:xfrm>
          <a:off x="6914025" y="191130"/>
          <a:ext cx="2134475" cy="137154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forces can be contact or non- contact, magnetic forces are a non contact force,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43421" y="2893786"/>
            <a:ext cx="869040" cy="8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71" y="3063136"/>
            <a:ext cx="1279600" cy="4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593" y="2914329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6040" y="1885343"/>
            <a:ext cx="2134475" cy="137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magnetic forces using familiar objects.</a:t>
            </a:r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Magnetic force</a:t>
            </a:r>
            <a:r>
              <a:rPr lang="en-GB">
                <a:solidFill>
                  <a:schemeClr val="dk1"/>
                </a:solidFill>
              </a:rPr>
              <a:t> is a non-contact₁ push and pull force.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Magnets are made of an </a:t>
            </a:r>
            <a:r>
              <a:rPr lang="en-GB" b="1">
                <a:solidFill>
                  <a:schemeClr val="dk1"/>
                </a:solidFill>
              </a:rPr>
              <a:t>alloys</a:t>
            </a:r>
            <a:r>
              <a:rPr lang="en-GB" sz="1100" b="1">
                <a:solidFill>
                  <a:schemeClr val="dk1"/>
                </a:solidFill>
              </a:rPr>
              <a:t>₂  </a:t>
            </a:r>
            <a:r>
              <a:rPr lang="en-GB">
                <a:solidFill>
                  <a:schemeClr val="dk1"/>
                </a:solidFill>
              </a:rPr>
              <a:t>that can push and pull other alloy objects without touching them.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Non alloy objects are not affected by a magnet.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 magnet can affect an alloy object by touching it or being close to it.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86" name="Google Shape;286;p44"/>
          <p:cNvGraphicFramePr/>
          <p:nvPr>
            <p:extLst>
              <p:ext uri="{D42A27DB-BD31-4B8C-83A1-F6EECF244321}">
                <p14:modId xmlns:p14="http://schemas.microsoft.com/office/powerpoint/2010/main" val="2919235560"/>
              </p:ext>
            </p:extLst>
          </p:nvPr>
        </p:nvGraphicFramePr>
        <p:xfrm>
          <a:off x="6769550" y="266050"/>
          <a:ext cx="2127050" cy="220974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2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a magnet force?</a:t>
                      </a: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a magnet affect a plastic cup?</a:t>
                      </a: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Will the nails move towards the magnet if it is not touching and made of iron? Explain your answer. </a:t>
                      </a: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7" name="Google Shape;287;p44"/>
          <p:cNvGraphicFramePr/>
          <p:nvPr>
            <p:extLst>
              <p:ext uri="{D42A27DB-BD31-4B8C-83A1-F6EECF244321}">
                <p14:modId xmlns:p14="http://schemas.microsoft.com/office/powerpoint/2010/main" val="369002699"/>
              </p:ext>
            </p:extLst>
          </p:nvPr>
        </p:nvGraphicFramePr>
        <p:xfrm>
          <a:off x="6486775" y="3254540"/>
          <a:ext cx="2409825" cy="103626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40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1- </a:t>
                      </a:r>
                      <a:r>
                        <a:rPr lang="en-GB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not touching</a:t>
                      </a: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2- iron, nickel and cobalt metals. </a:t>
                      </a: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3-touching</a:t>
                      </a: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6784">
            <a:off x="2689025" y="3265150"/>
            <a:ext cx="1652151" cy="165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00" y="3769463"/>
            <a:ext cx="1832125" cy="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782" y="3727175"/>
            <a:ext cx="1499682" cy="88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magnetic forces using familiar objects.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2"/>
          </p:nvPr>
        </p:nvSpPr>
        <p:spPr>
          <a:xfrm>
            <a:off x="511600" y="61405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Magnetic forces</a:t>
            </a:r>
            <a:r>
              <a:rPr lang="en-GB" sz="1600">
                <a:solidFill>
                  <a:schemeClr val="dk1"/>
                </a:solidFill>
              </a:rPr>
              <a:t> are non-contact₁ forces. 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Magnets and electromagnets₂ are used in many everyday devices and technology. 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97" name="Google Shape;297;p45"/>
          <p:cNvGraphicFramePr/>
          <p:nvPr>
            <p:extLst>
              <p:ext uri="{D42A27DB-BD31-4B8C-83A1-F6EECF244321}">
                <p14:modId xmlns:p14="http://schemas.microsoft.com/office/powerpoint/2010/main" val="4217945836"/>
              </p:ext>
            </p:extLst>
          </p:nvPr>
        </p:nvGraphicFramePr>
        <p:xfrm>
          <a:off x="6840842" y="236180"/>
          <a:ext cx="2142625" cy="187446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two examples of magnetic forces?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a skydiver falling a non-example even though it is non-contact?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8" name="Google Shape;298;p45"/>
          <p:cNvGraphicFramePr/>
          <p:nvPr/>
        </p:nvGraphicFramePr>
        <p:xfrm>
          <a:off x="6747650" y="390605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1- 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not touching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2- electricity that makes a magnetic force.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9" name="Google Shape;299;p45"/>
          <p:cNvGraphicFramePr/>
          <p:nvPr/>
        </p:nvGraphicFramePr>
        <p:xfrm>
          <a:off x="511600" y="1889950"/>
          <a:ext cx="5990725" cy="3015985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32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Non-examples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525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Char char="-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Compass needle points to Earth’s magnetic north.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Char char="-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Train tracks- magnetic force technology makes trains float on tracks made of magnets.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Char char="-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Credit Cards store information on a magnetic strip.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Char char="-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Wireless iPhone charger.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-High five between students.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-Pulling open a door.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Sliding a wooden block across a desk.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-Skydiver jumping from a plane.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796" y="2571750"/>
            <a:ext cx="1080307" cy="6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/>
          <p:nvPr/>
        </p:nvSpPr>
        <p:spPr>
          <a:xfrm rot="-5397838">
            <a:off x="7771450" y="2283174"/>
            <a:ext cx="477000" cy="25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02" name="Google Shape;302;p45"/>
          <p:cNvSpPr/>
          <p:nvPr/>
        </p:nvSpPr>
        <p:spPr>
          <a:xfrm rot="5401773">
            <a:off x="7719104" y="3421381"/>
            <a:ext cx="581700" cy="25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CAC9F7-6978-4D80-8074-CDA61DBE3158}"/>
              </a:ext>
            </a:extLst>
          </p:cNvPr>
          <p:cNvSpPr/>
          <p:nvPr/>
        </p:nvSpPr>
        <p:spPr>
          <a:xfrm>
            <a:off x="659219" y="2413591"/>
            <a:ext cx="3115339" cy="2463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07EAE-EE07-4589-B93E-623FB3EFE52A}"/>
              </a:ext>
            </a:extLst>
          </p:cNvPr>
          <p:cNvSpPr/>
          <p:nvPr/>
        </p:nvSpPr>
        <p:spPr>
          <a:xfrm>
            <a:off x="3845494" y="2413074"/>
            <a:ext cx="2656831" cy="2463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magnetic forces using familiar objects.</a:t>
            </a:r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Rectangle magnets are called </a:t>
            </a:r>
            <a:r>
              <a:rPr lang="en-GB" b="1">
                <a:solidFill>
                  <a:schemeClr val="dk1"/>
                </a:solidFill>
              </a:rPr>
              <a:t>bar magnets.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Magnets have 2 </a:t>
            </a:r>
            <a:r>
              <a:rPr lang="en-GB" b="1">
                <a:solidFill>
                  <a:schemeClr val="dk1"/>
                </a:solidFill>
              </a:rPr>
              <a:t>magnetic poles₁</a:t>
            </a:r>
            <a:r>
              <a:rPr lang="en-GB">
                <a:solidFill>
                  <a:schemeClr val="dk1"/>
                </a:solidFill>
              </a:rPr>
              <a:t>, </a:t>
            </a:r>
            <a:r>
              <a:rPr lang="en-GB" b="1">
                <a:solidFill>
                  <a:schemeClr val="dk1"/>
                </a:solidFill>
              </a:rPr>
              <a:t>North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lang="en-GB" b="1">
                <a:solidFill>
                  <a:schemeClr val="dk1"/>
                </a:solidFill>
              </a:rPr>
              <a:t>South.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use an </a:t>
            </a:r>
            <a:r>
              <a:rPr lang="en-GB" b="1">
                <a:solidFill>
                  <a:schemeClr val="dk1"/>
                </a:solidFill>
              </a:rPr>
              <a:t>N</a:t>
            </a:r>
            <a:r>
              <a:rPr lang="en-GB">
                <a:solidFill>
                  <a:schemeClr val="dk1"/>
                </a:solidFill>
              </a:rPr>
              <a:t> for North and </a:t>
            </a:r>
            <a:r>
              <a:rPr lang="en-GB" b="1">
                <a:solidFill>
                  <a:schemeClr val="dk1"/>
                </a:solidFill>
              </a:rPr>
              <a:t>S </a:t>
            </a:r>
            <a:r>
              <a:rPr lang="en-GB">
                <a:solidFill>
                  <a:schemeClr val="dk1"/>
                </a:solidFill>
              </a:rPr>
              <a:t>for South.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09" name="Google Shape;309;p46"/>
          <p:cNvGraphicFramePr/>
          <p:nvPr>
            <p:extLst>
              <p:ext uri="{D42A27DB-BD31-4B8C-83A1-F6EECF244321}">
                <p14:modId xmlns:p14="http://schemas.microsoft.com/office/powerpoint/2010/main" val="1895075442"/>
              </p:ext>
            </p:extLst>
          </p:nvPr>
        </p:nvGraphicFramePr>
        <p:xfrm>
          <a:off x="6797375" y="285387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the magnetic poles called?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0" name="Google Shape;310;p46"/>
          <p:cNvGraphicFramePr/>
          <p:nvPr/>
        </p:nvGraphicFramePr>
        <p:xfrm>
          <a:off x="6797375" y="4067825"/>
          <a:ext cx="2134475" cy="70098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ends of a magnet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025" y="3091235"/>
            <a:ext cx="3289900" cy="15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magnetic forces and fields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47"/>
          <p:cNvSpPr txBox="1">
            <a:spLocks noGrp="1"/>
          </p:cNvSpPr>
          <p:nvPr>
            <p:ph type="body" idx="2"/>
          </p:nvPr>
        </p:nvSpPr>
        <p:spPr>
          <a:xfrm>
            <a:off x="51160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When the </a:t>
            </a:r>
            <a:r>
              <a:rPr lang="en-GB" sz="2400" b="1" dirty="0"/>
              <a:t>North</a:t>
            </a:r>
            <a:r>
              <a:rPr lang="en-GB" sz="2400" dirty="0"/>
              <a:t> pole of a magnet is placed near the </a:t>
            </a:r>
            <a:r>
              <a:rPr lang="en-GB" sz="2400" b="1" dirty="0"/>
              <a:t>South</a:t>
            </a:r>
            <a:r>
              <a:rPr lang="en-GB" sz="2400" dirty="0"/>
              <a:t> pole of another magnet, they pull together.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dirty="0"/>
              <a:t>This is called an </a:t>
            </a:r>
            <a:r>
              <a:rPr lang="en-GB" sz="2400" b="1" dirty="0"/>
              <a:t>attraction force</a:t>
            </a:r>
            <a:r>
              <a:rPr lang="en-GB" sz="2400" dirty="0"/>
              <a:t>. 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dirty="0"/>
              <a:t>When the same poles are placed together they push each other away. This is called </a:t>
            </a:r>
            <a:r>
              <a:rPr lang="en-GB" sz="2400" b="1" dirty="0"/>
              <a:t>repulsion force</a:t>
            </a:r>
            <a:r>
              <a:rPr lang="en-GB" b="1" dirty="0"/>
              <a:t>. 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318" name="Google Shape;318;p47"/>
          <p:cNvGraphicFramePr/>
          <p:nvPr>
            <p:extLst>
              <p:ext uri="{D42A27DB-BD31-4B8C-83A1-F6EECF244321}">
                <p14:modId xmlns:p14="http://schemas.microsoft.com/office/powerpoint/2010/main" val="3230693811"/>
              </p:ext>
            </p:extLst>
          </p:nvPr>
        </p:nvGraphicFramePr>
        <p:xfrm>
          <a:off x="6859488" y="228476"/>
          <a:ext cx="2142625" cy="170682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poles face each other in a repulsion force?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North and North a push or pull force? Explain your answer.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magnetic forces and fields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18" name="Google Shape;318;p47"/>
          <p:cNvGraphicFramePr/>
          <p:nvPr/>
        </p:nvGraphicFramePr>
        <p:xfrm>
          <a:off x="6859488" y="228476"/>
          <a:ext cx="2142625" cy="170682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poles face each other in a repulsion force?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North and North a push or pull force? Explain your answer.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066849" y="335930"/>
            <a:ext cx="651782" cy="21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334677" y="2619141"/>
            <a:ext cx="651783" cy="214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108703" y="2602236"/>
            <a:ext cx="699908" cy="222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334673" y="3542555"/>
            <a:ext cx="651785" cy="214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08161" y="3584403"/>
            <a:ext cx="699909" cy="222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7"/>
          <p:cNvSpPr/>
          <p:nvPr/>
        </p:nvSpPr>
        <p:spPr>
          <a:xfrm>
            <a:off x="2949011" y="1117323"/>
            <a:ext cx="1155287" cy="6575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2835641" y="3501062"/>
            <a:ext cx="640636" cy="4412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7"/>
          <p:cNvSpPr/>
          <p:nvPr/>
        </p:nvSpPr>
        <p:spPr>
          <a:xfrm rot="10800000">
            <a:off x="3539924" y="3493915"/>
            <a:ext cx="601319" cy="4412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319;p47">
            <a:extLst>
              <a:ext uri="{FF2B5EF4-FFF2-40B4-BE49-F238E27FC236}">
                <a16:creationId xmlns:a16="http://schemas.microsoft.com/office/drawing/2014/main" id="{866B6144-DF4F-4671-BCB0-04D8B5F295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334678" y="1433139"/>
            <a:ext cx="651783" cy="21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0;p47">
            <a:extLst>
              <a:ext uri="{FF2B5EF4-FFF2-40B4-BE49-F238E27FC236}">
                <a16:creationId xmlns:a16="http://schemas.microsoft.com/office/drawing/2014/main" id="{57991CE6-6870-46C9-B6D2-F2BEA2CC3E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108704" y="1368110"/>
            <a:ext cx="699907" cy="222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0;p47">
            <a:extLst>
              <a:ext uri="{FF2B5EF4-FFF2-40B4-BE49-F238E27FC236}">
                <a16:creationId xmlns:a16="http://schemas.microsoft.com/office/drawing/2014/main" id="{59FA232F-FB82-4255-9E1F-8AF2F8962D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1334679" y="321654"/>
            <a:ext cx="651782" cy="21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25;p47">
            <a:extLst>
              <a:ext uri="{FF2B5EF4-FFF2-40B4-BE49-F238E27FC236}">
                <a16:creationId xmlns:a16="http://schemas.microsoft.com/office/drawing/2014/main" id="{8BBEB712-9DB0-42AC-B796-5A8AC5B7694B}"/>
              </a:ext>
            </a:extLst>
          </p:cNvPr>
          <p:cNvSpPr/>
          <p:nvPr/>
        </p:nvSpPr>
        <p:spPr>
          <a:xfrm rot="10800000">
            <a:off x="2929011" y="2232025"/>
            <a:ext cx="1155287" cy="6575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26;p47">
            <a:extLst>
              <a:ext uri="{FF2B5EF4-FFF2-40B4-BE49-F238E27FC236}">
                <a16:creationId xmlns:a16="http://schemas.microsoft.com/office/drawing/2014/main" id="{1A4EBBFD-352D-42D7-B4F3-20A523663AF8}"/>
              </a:ext>
            </a:extLst>
          </p:cNvPr>
          <p:cNvSpPr/>
          <p:nvPr/>
        </p:nvSpPr>
        <p:spPr>
          <a:xfrm rot="11063010">
            <a:off x="2886055" y="4441236"/>
            <a:ext cx="640636" cy="4412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27;p47">
            <a:extLst>
              <a:ext uri="{FF2B5EF4-FFF2-40B4-BE49-F238E27FC236}">
                <a16:creationId xmlns:a16="http://schemas.microsoft.com/office/drawing/2014/main" id="{08166F8B-0508-4E35-AF51-57606F6DF381}"/>
              </a:ext>
            </a:extLst>
          </p:cNvPr>
          <p:cNvSpPr/>
          <p:nvPr/>
        </p:nvSpPr>
        <p:spPr>
          <a:xfrm rot="263010">
            <a:off x="3590338" y="4434089"/>
            <a:ext cx="601319" cy="4412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16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326" grpId="0" animBg="1"/>
      <p:bldP spid="327" grpId="0" animBg="1"/>
      <p:bldP spid="21" grpId="0" animBg="1"/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magnetic forces using familiar objects.</a:t>
            </a:r>
            <a:endParaRPr/>
          </a:p>
        </p:txBody>
      </p:sp>
      <p:sp>
        <p:nvSpPr>
          <p:cNvPr id="335" name="Google Shape;335;p48"/>
          <p:cNvSpPr/>
          <p:nvPr/>
        </p:nvSpPr>
        <p:spPr>
          <a:xfrm>
            <a:off x="449275" y="719375"/>
            <a:ext cx="6440400" cy="20982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Draw an attraction force and repulsion force using a labelled bar magnet.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entury Gothic"/>
                <a:ea typeface="Century Gothic"/>
                <a:cs typeface="Century Gothic"/>
                <a:sym typeface="Century Gothic"/>
              </a:rPr>
              <a:t>2. Classify the following objects as magnetic and non-magnetic and circle the group that can be affected by a magnet. 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36" name="Google Shape;336;p48"/>
          <p:cNvGraphicFramePr/>
          <p:nvPr/>
        </p:nvGraphicFramePr>
        <p:xfrm>
          <a:off x="6960945" y="416025"/>
          <a:ext cx="2077225" cy="441649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07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Magnets are made of an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alloys₂ 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that can push and pull other alloy objects without touching them. 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 alloy objects are not affected by a magnet. 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magnet can affect an alloy object by touching it or being close to it. 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Magnets have 2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magnetic poles₁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North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and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South</a:t>
                      </a:r>
                      <a:endParaRPr sz="1000"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North - South -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attraction force (pull)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North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North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 repulsion force (push)</a:t>
                      </a:r>
                      <a:endParaRPr sz="1000"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7" name="Google Shape;337;p48"/>
          <p:cNvSpPr txBox="1"/>
          <p:nvPr/>
        </p:nvSpPr>
        <p:spPr>
          <a:xfrm>
            <a:off x="547150" y="2922900"/>
            <a:ext cx="60786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Iron fillings, plastic cups, a fridge, a pencil, cobalt nails, a compass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541" y="3381075"/>
            <a:ext cx="738360" cy="7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92" y="3381075"/>
            <a:ext cx="1415982" cy="16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04" y="3738034"/>
            <a:ext cx="738350" cy="73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350" y="3489580"/>
            <a:ext cx="912175" cy="14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8075" y="3348075"/>
            <a:ext cx="1708525" cy="17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magnetic forces using familiar objects.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4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46596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Earth has a North and South magnetic Pole which affects the use of compasses. The N arrow of a compass face will point to the Earth’s magnetic north.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2476125" y="3192100"/>
            <a:ext cx="6173700" cy="1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Bank cards have a black magnetic strip that contains the the card holder’s information. When swiped, machines can decode the information.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Very strong magnets can scramble the information on the card if held too close.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74" y="2808675"/>
            <a:ext cx="1658126" cy="218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8537">
            <a:off x="5246147" y="1383682"/>
            <a:ext cx="1355374" cy="9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453" y="164089"/>
            <a:ext cx="2681047" cy="287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magnetic forces using familiar objects.</a:t>
            </a:r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Magnetic forces</a:t>
            </a:r>
            <a:r>
              <a:rPr lang="en-GB">
                <a:solidFill>
                  <a:schemeClr val="dk1"/>
                </a:solidFill>
              </a:rPr>
              <a:t> caused by magnets are non-contact and you cannot see it.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Magnets have a </a:t>
            </a:r>
            <a:r>
              <a:rPr lang="en-GB" b="1">
                <a:solidFill>
                  <a:schemeClr val="dk1"/>
                </a:solidFill>
              </a:rPr>
              <a:t>North </a:t>
            </a:r>
            <a:r>
              <a:rPr lang="en-GB">
                <a:solidFill>
                  <a:schemeClr val="dk1"/>
                </a:solidFill>
              </a:rPr>
              <a:t>and a</a:t>
            </a:r>
            <a:r>
              <a:rPr lang="en-GB" b="1">
                <a:solidFill>
                  <a:schemeClr val="dk1"/>
                </a:solidFill>
              </a:rPr>
              <a:t> South </a:t>
            </a:r>
            <a:r>
              <a:rPr lang="en-GB">
                <a:solidFill>
                  <a:schemeClr val="dk1"/>
                </a:solidFill>
              </a:rPr>
              <a:t>pole. Unlike poles attract each other, like poles repel each other.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59" name="Google Shape;359;p50"/>
          <p:cNvGraphicFramePr/>
          <p:nvPr>
            <p:extLst>
              <p:ext uri="{D42A27DB-BD31-4B8C-83A1-F6EECF244321}">
                <p14:modId xmlns:p14="http://schemas.microsoft.com/office/powerpoint/2010/main" val="1604792883"/>
              </p:ext>
            </p:extLst>
          </p:nvPr>
        </p:nvGraphicFramePr>
        <p:xfrm>
          <a:off x="6825085" y="252779"/>
          <a:ext cx="2142625" cy="170682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a magnet a contact or non-contact force? Explain your answer.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Will a magnet act on an object that is not an alloy?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0" name="Google Shape;360;p50"/>
          <p:cNvGraphicFramePr/>
          <p:nvPr/>
        </p:nvGraphicFramePr>
        <p:xfrm>
          <a:off x="6606125" y="59951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1" name="Google Shape;361;p50"/>
          <p:cNvGraphicFramePr/>
          <p:nvPr>
            <p:extLst>
              <p:ext uri="{D42A27DB-BD31-4B8C-83A1-F6EECF244321}">
                <p14:modId xmlns:p14="http://schemas.microsoft.com/office/powerpoint/2010/main" val="1702969133"/>
              </p:ext>
            </p:extLst>
          </p:nvPr>
        </p:nvGraphicFramePr>
        <p:xfrm>
          <a:off x="552550" y="2369880"/>
          <a:ext cx="8038900" cy="277362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5319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9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Non-examples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050"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Compass needle points to Earth’s magnetic north.</a:t>
                      </a:r>
                      <a:endParaRPr sz="16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Char char="-"/>
                      </a:pPr>
                      <a:endParaRPr lang="en-GB" sz="16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Train tracks- magnetic force technology is used in the magnetic levitation (Maglev) trains that causes it to float on tracks made of magnets.</a:t>
                      </a:r>
                      <a:endParaRPr sz="16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endParaRPr lang="en-GB" sz="16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Credit Cards store information on a magnetic strip.</a:t>
                      </a:r>
                      <a:endParaRPr sz="16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endParaRPr lang="en-GB" sz="16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 Gothic"/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Wireless iPhone charger.</a:t>
                      </a:r>
                      <a:endParaRPr sz="1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High five.</a:t>
                      </a:r>
                      <a:endParaRPr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Pulling open a door.</a:t>
                      </a:r>
                      <a:endParaRPr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Sliding a wooden block across a desk.</a:t>
                      </a:r>
                      <a:endParaRPr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Skydiver falling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562250" y="374400"/>
            <a:ext cx="7548300" cy="4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Fill in the following table to show if the forces are contact or non-contact.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Mechanical Pushing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Magnetic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Friction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Gravity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53" name="Google Shape;153;p25"/>
          <p:cNvGraphicFramePr/>
          <p:nvPr>
            <p:extLst>
              <p:ext uri="{D42A27DB-BD31-4B8C-83A1-F6EECF244321}">
                <p14:modId xmlns:p14="http://schemas.microsoft.com/office/powerpoint/2010/main" val="378653113"/>
              </p:ext>
            </p:extLst>
          </p:nvPr>
        </p:nvGraphicFramePr>
        <p:xfrm>
          <a:off x="692199" y="1395100"/>
          <a:ext cx="8015866" cy="204201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4007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Contact Force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Non-Contact Force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magnetic forces using familiar objects.</a:t>
            </a:r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body" idx="2"/>
          </p:nvPr>
        </p:nvSpPr>
        <p:spPr>
          <a:xfrm>
            <a:off x="442050" y="1697575"/>
            <a:ext cx="63252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2000" dirty="0"/>
              <a:t>Define a magnetic force.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2000" dirty="0"/>
              <a:t>What types of objects are affected by a magnet?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2000" dirty="0"/>
              <a:t>Draw an example of an </a:t>
            </a:r>
            <a:r>
              <a:rPr lang="en-GB" sz="2000" dirty="0">
                <a:solidFill>
                  <a:schemeClr val="dk1"/>
                </a:solidFill>
              </a:rPr>
              <a:t>attraction and repulsion force using a bar magnet. 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2000" dirty="0"/>
              <a:t>Is magnetic force contact or non-contact force? Explain your answer. 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2000" dirty="0"/>
              <a:t>List 3 examples of how magnetic force is used in devices and modern technology. </a:t>
            </a:r>
            <a:endParaRPr sz="2000" dirty="0"/>
          </a:p>
        </p:txBody>
      </p:sp>
      <p:sp>
        <p:nvSpPr>
          <p:cNvPr id="368" name="Google Shape;368;p51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Answer the questions below in your workbook. Remember to use full sentence answers.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69" name="Google Shape;369;p51"/>
          <p:cNvGraphicFramePr/>
          <p:nvPr/>
        </p:nvGraphicFramePr>
        <p:xfrm>
          <a:off x="6767245" y="266050"/>
          <a:ext cx="2134475" cy="466249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…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Magnets are made of an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alloys₂ 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that can push and pull other alloy objects without touching them. 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 alloy objects are not affected by a magnet. 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magnet can affect an alloy object by touching it or being close to it. 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Magnets have 2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magnetic poles₁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North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and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South</a:t>
                      </a:r>
                      <a:endParaRPr sz="1000" b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North - South -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attraction force (pull)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North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North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 repulsion force (push)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64275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magnetic forces.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use examples to describe magnetic forces.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label a magnet with the magnetic poles.</a:t>
            </a:r>
            <a:endParaRPr/>
          </a:p>
        </p:txBody>
      </p:sp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We will explain magnetic forces using familiar objects.</a:t>
            </a:r>
            <a:endParaRPr/>
          </a:p>
        </p:txBody>
      </p:sp>
      <p:graphicFrame>
        <p:nvGraphicFramePr>
          <p:cNvPr id="376" name="Google Shape;376;p52"/>
          <p:cNvGraphicFramePr/>
          <p:nvPr/>
        </p:nvGraphicFramePr>
        <p:xfrm>
          <a:off x="6925475" y="3782600"/>
          <a:ext cx="2142625" cy="914330"/>
        </p:xfrm>
        <a:graphic>
          <a:graphicData uri="http://schemas.openxmlformats.org/drawingml/2006/table">
            <a:tbl>
              <a:tblPr>
                <a:noFill/>
                <a:tableStyleId>{F69B2DE8-0B91-4684-A90F-6DCDA46261EF}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720100" y="566200"/>
            <a:ext cx="82368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FORCE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</a:t>
            </a:r>
            <a:r>
              <a:rPr lang="en-GB" sz="4800">
                <a:solidFill>
                  <a:srgbClr val="0B5394"/>
                </a:solidFill>
              </a:rPr>
              <a:t>PUSH, PULL OR TWIST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INDEPENDENT VARIABLE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</a:t>
            </a:r>
            <a:r>
              <a:rPr lang="en-GB" sz="4800">
                <a:solidFill>
                  <a:srgbClr val="0B5394"/>
                </a:solidFill>
              </a:rPr>
              <a:t>WHAT WE CHANGE IN AN EXPERIMENT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DEPENDENT VARIABLE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</a:t>
            </a:r>
            <a:r>
              <a:rPr lang="en-GB" sz="4800">
                <a:solidFill>
                  <a:srgbClr val="0B5394"/>
                </a:solidFill>
              </a:rPr>
              <a:t>WHAT WE MEASURE IN AN EXPERIMENT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CONTROLLED VARIABLE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</a:t>
            </a:r>
            <a:r>
              <a:rPr lang="en-GB" sz="4800">
                <a:solidFill>
                  <a:srgbClr val="0B5394"/>
                </a:solidFill>
              </a:rPr>
              <a:t>WHAT WE KEEP THE SAME IN AN EXPERIMENT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NEWTON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			</a:t>
            </a:r>
            <a:r>
              <a:rPr lang="en-GB" sz="4800">
                <a:solidFill>
                  <a:srgbClr val="0B5394"/>
                </a:solidFill>
              </a:rPr>
              <a:t>UNIT OF FORCE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BALANCED FORCE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EQUAL IN OPPOSITE DIRECTIONS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5C390F5-DFDE-4325-88E8-AE8908984BB2}"/>
</file>

<file path=customXml/itemProps2.xml><?xml version="1.0" encoding="utf-8"?>
<ds:datastoreItem xmlns:ds="http://schemas.openxmlformats.org/officeDocument/2006/customXml" ds:itemID="{5722A5F3-EC65-4AF1-BE7A-2DEF87C9372B}"/>
</file>

<file path=customXml/itemProps3.xml><?xml version="1.0" encoding="utf-8"?>
<ds:datastoreItem xmlns:ds="http://schemas.openxmlformats.org/officeDocument/2006/customXml" ds:itemID="{251AACF4-E3A7-42D4-AEC0-7E5367971161}"/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1629</Words>
  <Application>Microsoft Office PowerPoint</Application>
  <PresentationFormat>On-screen Show (16:9)</PresentationFormat>
  <Paragraphs>238</Paragraphs>
  <Slides>31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Century Gothic</vt:lpstr>
      <vt:lpstr>Arial</vt:lpstr>
      <vt:lpstr>ASC EDI Template</vt:lpstr>
      <vt:lpstr>Simple Light</vt:lpstr>
      <vt:lpstr>MAGNETIC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explain₁ magnetic₂ forces using familiar objects.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 magnetic forces using familiar objects.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FORCES</dc:title>
  <cp:lastModifiedBy>Shanae Alexander</cp:lastModifiedBy>
  <cp:revision>3</cp:revision>
  <dcterms:modified xsi:type="dcterms:W3CDTF">2020-10-20T07:35:07Z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54100.0000000000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